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4"/>
  </p:notesMasterIdLst>
  <p:sldIdLst>
    <p:sldId id="270" r:id="rId4"/>
    <p:sldId id="340" r:id="rId5"/>
    <p:sldId id="341" r:id="rId6"/>
    <p:sldId id="296" r:id="rId7"/>
    <p:sldId id="343" r:id="rId8"/>
    <p:sldId id="345" r:id="rId9"/>
    <p:sldId id="346" r:id="rId10"/>
    <p:sldId id="348" r:id="rId11"/>
    <p:sldId id="349" r:id="rId12"/>
    <p:sldId id="3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86" y="16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aan gerber" userId="c1212a565e4a970c" providerId="LiveId" clId="{A1073F17-E469-49D8-B420-7B086F9EF010}"/>
    <pc:docChg chg="custSel modSld">
      <pc:chgData name="stiaan gerber" userId="c1212a565e4a970c" providerId="LiveId" clId="{A1073F17-E469-49D8-B420-7B086F9EF010}" dt="2020-11-15T15:59:18.762" v="70" actId="20577"/>
      <pc:docMkLst>
        <pc:docMk/>
      </pc:docMkLst>
      <pc:sldChg chg="modSp mod">
        <pc:chgData name="stiaan gerber" userId="c1212a565e4a970c" providerId="LiveId" clId="{A1073F17-E469-49D8-B420-7B086F9EF010}" dt="2020-11-15T15:59:18.762" v="70" actId="20577"/>
        <pc:sldMkLst>
          <pc:docMk/>
          <pc:sldMk cId="1426750958" sldId="351"/>
        </pc:sldMkLst>
        <pc:spChg chg="mod">
          <ac:chgData name="stiaan gerber" userId="c1212a565e4a970c" providerId="LiveId" clId="{A1073F17-E469-49D8-B420-7B086F9EF010}" dt="2020-11-15T15:59:18.762" v="70" actId="20577"/>
          <ac:spMkLst>
            <pc:docMk/>
            <pc:sldMk cId="1426750958" sldId="351"/>
            <ac:spMk id="17" creationId="{F1424E76-DB0B-44E0-951A-219996937979}"/>
          </ac:spMkLst>
        </pc:spChg>
        <pc:spChg chg="mod">
          <ac:chgData name="stiaan gerber" userId="c1212a565e4a970c" providerId="LiveId" clId="{A1073F17-E469-49D8-B420-7B086F9EF010}" dt="2020-11-15T15:57:41.122" v="21" actId="20577"/>
          <ac:spMkLst>
            <pc:docMk/>
            <pc:sldMk cId="1426750958" sldId="351"/>
            <ac:spMk id="22" creationId="{D6C24BE7-F4B7-4B22-90D0-D58085FC6A1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F45F-3B12-4D5D-AD49-5B3D1737D3C1}" type="datetimeFigureOut">
              <a:rPr lang="en-ZA" smtClean="0"/>
              <a:t>2020/11/15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F293-C3C5-451B-AC3D-E054283AD8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013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Abstineatis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Process Mining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43335" r="18148" b="43104"/>
          <a:stretch/>
        </p:blipFill>
        <p:spPr>
          <a:xfrm>
            <a:off x="8556205" y="289992"/>
            <a:ext cx="3484330" cy="735051"/>
          </a:xfrm>
          <a:prstGeom prst="rect">
            <a:avLst/>
          </a:prstGeom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519A08-0E5F-47FC-B7A9-2452E185E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1"/>
    </mc:Choice>
    <mc:Fallback xmlns="">
      <p:transition spd="slow" advTm="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4418143" y="3532173"/>
            <a:ext cx="7427698" cy="2773852"/>
            <a:chOff x="3143826" y="426402"/>
            <a:chExt cx="5753989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duties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4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is a silent partner.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will not partake in decision making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143826" y="426402"/>
              <a:ext cx="2952174" cy="1736505"/>
              <a:chOff x="5593950" y="778095"/>
              <a:chExt cx="2952174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5593950" y="819848"/>
                <a:ext cx="2020188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Buy back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03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Company retains right to buy out shares at market price after five years from start-up.</a:t>
                </a:r>
              </a:p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Shares are bought at current market value.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1650407" y="334156"/>
            <a:ext cx="7064968" cy="2776610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Profit share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3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partner is then given 15% 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yearly dividend payment on </a:t>
                </a:r>
                <a:r>
                  <a:rPr lang="en-ZA" sz="16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positive profits</a:t>
                </a:r>
                <a:r>
                  <a:rPr lang="en-ZA" sz="16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type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827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ilent equity investor.</a:t>
                </a:r>
              </a:p>
              <a:p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 based investment</a:t>
                </a:r>
                <a:r>
                  <a:rPr lang="en-ZA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ko-KR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30% Equity share. 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346159" y="4772456"/>
            <a:ext cx="5138762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Investment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Opportunity.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Financials (CG) 3">
            <a:hlinkClick r:id="" action="ppaction://media"/>
            <a:extLst>
              <a:ext uri="{FF2B5EF4-FFF2-40B4-BE49-F238E27FC236}">
                <a16:creationId xmlns:a16="http://schemas.microsoft.com/office/drawing/2014/main" id="{F0D0207F-18D1-492A-8667-9833CA196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1041" y="6247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00"/>
    </mc:Choice>
    <mc:Fallback xmlns="">
      <p:transition spd="slow" advTm="6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06901" y="3485579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used to analyse the performance of real world processes.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 Mining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Often tracked or hosted on IT platforms.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396390" y="3293754"/>
            <a:ext cx="1287516" cy="1130429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3" name="Block Arc 41">
            <a:extLst>
              <a:ext uri="{FF2B5EF4-FFF2-40B4-BE49-F238E27FC236}">
                <a16:creationId xmlns:a16="http://schemas.microsoft.com/office/drawing/2014/main" id="{13030345-921D-4F37-8228-63CE3C99BA9A}"/>
              </a:ext>
            </a:extLst>
          </p:cNvPr>
          <p:cNvSpPr/>
          <p:nvPr/>
        </p:nvSpPr>
        <p:spPr>
          <a:xfrm>
            <a:off x="1388687" y="257112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8FEF18C2-5BDC-462E-BA4C-327A694AB1B7}"/>
              </a:ext>
            </a:extLst>
          </p:cNvPr>
          <p:cNvSpPr/>
          <p:nvPr/>
        </p:nvSpPr>
        <p:spPr>
          <a:xfrm>
            <a:off x="1321126" y="4669826"/>
            <a:ext cx="698446" cy="5358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457E6B-DB6C-4B5A-B570-9A99215E1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1"/>
    </mc:Choice>
    <mc:Fallback xmlns="">
      <p:transition spd="slow" advTm="3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Business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E94CD-10D7-48B7-813E-343039AF76CF}"/>
              </a:ext>
            </a:extLst>
          </p:cNvPr>
          <p:cNvGrpSpPr/>
          <p:nvPr/>
        </p:nvGrpSpPr>
        <p:grpSpPr>
          <a:xfrm>
            <a:off x="775306" y="1793043"/>
            <a:ext cx="10557496" cy="4687789"/>
            <a:chOff x="840558" y="1210742"/>
            <a:chExt cx="10557496" cy="46877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433175" y="1210742"/>
              <a:ext cx="1458995" cy="2599076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125FC8-F41B-449A-8F17-CB93E2DF1EE5}"/>
                </a:ext>
              </a:extLst>
            </p:cNvPr>
            <p:cNvGrpSpPr/>
            <p:nvPr/>
          </p:nvGrpSpPr>
          <p:grpSpPr>
            <a:xfrm>
              <a:off x="8743953" y="2501388"/>
              <a:ext cx="2654101" cy="687213"/>
              <a:chOff x="-475010" y="1114178"/>
              <a:chExt cx="4241713" cy="6872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4B60D3-C6B2-44D3-A410-23294668537F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Software Supply 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D8E24-477B-475E-90A9-E7AA5A8681B3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Process mining software to improve visibility over processes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5CB46D-B6FD-49BE-9B5D-0D17866B9448}"/>
                </a:ext>
              </a:extLst>
            </p:cNvPr>
            <p:cNvSpPr/>
            <p:nvPr/>
          </p:nvSpPr>
          <p:spPr>
            <a:xfrm>
              <a:off x="9787903" y="1915226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D9196D-CA50-42F4-B5B9-42A7A9115D04}"/>
                </a:ext>
              </a:extLst>
            </p:cNvPr>
            <p:cNvGrpSpPr/>
            <p:nvPr/>
          </p:nvGrpSpPr>
          <p:grpSpPr>
            <a:xfrm>
              <a:off x="840558" y="2402559"/>
              <a:ext cx="2654101" cy="917465"/>
              <a:chOff x="-475010" y="1006457"/>
              <a:chExt cx="4241713" cy="91746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B466AC-7F5C-43F9-B010-5FA6F556E030}"/>
                  </a:ext>
                </a:extLst>
              </p:cNvPr>
              <p:cNvSpPr txBox="1"/>
              <p:nvPr/>
            </p:nvSpPr>
            <p:spPr>
              <a:xfrm>
                <a:off x="-475010" y="1006457"/>
                <a:ext cx="424171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Hardware Consulting and vending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8A6CFE-6509-419D-92F4-2D25BFE9CF9E}"/>
                  </a:ext>
                </a:extLst>
              </p:cNvPr>
              <p:cNvSpPr txBox="1"/>
              <p:nvPr/>
            </p:nvSpPr>
            <p:spPr>
              <a:xfrm>
                <a:off x="-459588" y="1462257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Companies looking to upgrade their operations or business processes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2B4693-2283-4EE0-BD03-188B3B8B2929}"/>
                </a:ext>
              </a:extLst>
            </p:cNvPr>
            <p:cNvSpPr/>
            <p:nvPr/>
          </p:nvSpPr>
          <p:spPr>
            <a:xfrm>
              <a:off x="1884509" y="1924118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accent5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C9BE563-0AAB-4F36-93F1-3CFC48E069A9}"/>
                </a:ext>
              </a:extLst>
            </p:cNvPr>
            <p:cNvGrpSpPr/>
            <p:nvPr/>
          </p:nvGrpSpPr>
          <p:grpSpPr>
            <a:xfrm>
              <a:off x="4880928" y="5395984"/>
              <a:ext cx="2654101" cy="502547"/>
              <a:chOff x="-401942" y="1114178"/>
              <a:chExt cx="4241713" cy="50254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9A3EF3-85D9-4D2C-AB49-B25F40B969A0}"/>
                  </a:ext>
                </a:extLst>
              </p:cNvPr>
              <p:cNvSpPr txBox="1"/>
              <p:nvPr/>
            </p:nvSpPr>
            <p:spPr>
              <a:xfrm>
                <a:off x="-401942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38F00-AA11-4B8D-85A2-77FB19795AD1}"/>
                  </a:ext>
                </a:extLst>
              </p:cNvPr>
              <p:cNvSpPr txBox="1"/>
              <p:nvPr/>
            </p:nvSpPr>
            <p:spPr>
              <a:xfrm>
                <a:off x="-401942" y="1339726"/>
                <a:ext cx="4226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Train analysts in the use of software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239A2-10A8-4474-A5AD-8B179085AEB1}"/>
                </a:ext>
              </a:extLst>
            </p:cNvPr>
            <p:cNvSpPr/>
            <p:nvPr/>
          </p:nvSpPr>
          <p:spPr>
            <a:xfrm>
              <a:off x="5920057" y="4723446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Donut 15">
              <a:extLst>
                <a:ext uri="{FF2B5EF4-FFF2-40B4-BE49-F238E27FC236}">
                  <a16:creationId xmlns:a16="http://schemas.microsoft.com/office/drawing/2014/main" id="{8F02FCBE-6E20-426C-9A4F-A547962F557B}"/>
                </a:ext>
              </a:extLst>
            </p:cNvPr>
            <p:cNvSpPr/>
            <p:nvPr/>
          </p:nvSpPr>
          <p:spPr>
            <a:xfrm>
              <a:off x="6023078" y="4827721"/>
              <a:ext cx="360149" cy="357642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EC06D-4932-4368-88B5-1DD145570E7E}"/>
                </a:ext>
              </a:extLst>
            </p:cNvPr>
            <p:cNvCxnSpPr/>
            <p:nvPr/>
          </p:nvCxnSpPr>
          <p:spPr>
            <a:xfrm flipH="1">
              <a:off x="3627120" y="2510280"/>
              <a:ext cx="1806055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36E3B3-4E75-408D-8804-B05C97F20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266" y="3474720"/>
              <a:ext cx="1" cy="103632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D8D72B-9FF7-43F2-AC1C-D2FF9704D68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344" y="2612352"/>
              <a:ext cx="1677531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E873A1DE-9353-4D59-B9F2-1D13B1911C0F}"/>
                </a:ext>
              </a:extLst>
            </p:cNvPr>
            <p:cNvSpPr/>
            <p:nvPr/>
          </p:nvSpPr>
          <p:spPr>
            <a:xfrm rot="20700000">
              <a:off x="2010805" y="2045708"/>
              <a:ext cx="337277" cy="29559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6969F0F-696D-4558-BE6B-473E4AFF0AF8}"/>
                </a:ext>
              </a:extLst>
            </p:cNvPr>
            <p:cNvSpPr/>
            <p:nvPr/>
          </p:nvSpPr>
          <p:spPr>
            <a:xfrm>
              <a:off x="9882528" y="2007097"/>
              <a:ext cx="331175" cy="34630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58C88324-7037-4D0E-84FB-E5AEEC077491}"/>
              </a:ext>
            </a:extLst>
          </p:cNvPr>
          <p:cNvSpPr txBox="1">
            <a:spLocks/>
          </p:cNvSpPr>
          <p:nvPr/>
        </p:nvSpPr>
        <p:spPr>
          <a:xfrm>
            <a:off x="309401" y="106879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Value Proposition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13DA4-822D-4907-B84D-062DAA6D9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9"/>
    </mc:Choice>
    <mc:Fallback xmlns="">
      <p:transition spd="slow" advTm="3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0637" y="2627987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700436" y="3111241"/>
            <a:ext cx="3337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rPr>
              <a:t>$160 mil.</a:t>
            </a:r>
            <a:endParaRPr lang="ko-KR" altLang="en-US" sz="6000" b="1" dirty="0"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300%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681172"/>
            <a:chOff x="2079596" y="4282215"/>
            <a:chExt cx="3303213" cy="68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2018 Estimations for market size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Gartner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" name="Arrow: Up 2">
            <a:extLst>
              <a:ext uri="{FF2B5EF4-FFF2-40B4-BE49-F238E27FC236}">
                <a16:creationId xmlns:a16="http://schemas.microsoft.com/office/drawing/2014/main" id="{4D118358-17E5-4221-B34B-1F6D035E97D8}"/>
              </a:ext>
            </a:extLst>
          </p:cNvPr>
          <p:cNvSpPr/>
          <p:nvPr/>
        </p:nvSpPr>
        <p:spPr>
          <a:xfrm rot="10800000">
            <a:off x="8039050" y="4991"/>
            <a:ext cx="3985307" cy="4777321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997697" y="380369"/>
            <a:ext cx="2130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Demand vs Supply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9019055" y="2784107"/>
            <a:ext cx="205235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Barrier to Entry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893011" y="1346315"/>
            <a:ext cx="22773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Market 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8599752" y="705775"/>
            <a:ext cx="292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Suppliers can not keep up with demand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8582014" y="188683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Concentrated in Europe and North America, potential for expansion in the third world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8742700" y="3096262"/>
            <a:ext cx="264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Process mining as unknown concept.  Introducing the technology to potential clients takes priority.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8079911" y="5833808"/>
            <a:ext cx="38452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Market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EFE01B55-1190-44A8-A104-98A46AD8216F}"/>
              </a:ext>
            </a:extLst>
          </p:cNvPr>
          <p:cNvSpPr/>
          <p:nvPr/>
        </p:nvSpPr>
        <p:spPr>
          <a:xfrm>
            <a:off x="1954623" y="4544984"/>
            <a:ext cx="895548" cy="473768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2B385-B28B-4C1F-9974-C88B226E4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48"/>
    </mc:Choice>
    <mc:Fallback xmlns="">
      <p:transition spd="slow" advTm="5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DBBFE-B33F-415F-991E-F245D6751B14}"/>
              </a:ext>
            </a:extLst>
          </p:cNvPr>
          <p:cNvGrpSpPr/>
          <p:nvPr/>
        </p:nvGrpSpPr>
        <p:grpSpPr>
          <a:xfrm>
            <a:off x="1971368" y="1775090"/>
            <a:ext cx="8249264" cy="5084364"/>
            <a:chOff x="2198990" y="2241537"/>
            <a:chExt cx="8249264" cy="5084364"/>
          </a:xfrm>
        </p:grpSpPr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0D271BF9-713B-41D0-90E0-5CC8311DE6E4}"/>
                </a:ext>
              </a:extLst>
            </p:cNvPr>
            <p:cNvSpPr/>
            <p:nvPr/>
          </p:nvSpPr>
          <p:spPr>
            <a:xfrm>
              <a:off x="2198990" y="3523884"/>
              <a:ext cx="2042102" cy="893484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01E0273A-B459-4CD0-8435-5CF254BFE226}"/>
                </a:ext>
              </a:extLst>
            </p:cNvPr>
            <p:cNvSpPr/>
            <p:nvPr/>
          </p:nvSpPr>
          <p:spPr>
            <a:xfrm>
              <a:off x="4268044" y="3096434"/>
              <a:ext cx="2042102" cy="89348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53E938E4-B903-4E78-890B-D2C0B4A4A281}"/>
                </a:ext>
              </a:extLst>
            </p:cNvPr>
            <p:cNvSpPr/>
            <p:nvPr/>
          </p:nvSpPr>
          <p:spPr>
            <a:xfrm>
              <a:off x="6337098" y="2668986"/>
              <a:ext cx="2042102" cy="89348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B4CBDB40-14D8-445F-AAA2-A37966BF7CB8}"/>
                </a:ext>
              </a:extLst>
            </p:cNvPr>
            <p:cNvSpPr/>
            <p:nvPr/>
          </p:nvSpPr>
          <p:spPr>
            <a:xfrm>
              <a:off x="8406152" y="2241537"/>
              <a:ext cx="2042102" cy="89348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3275C8-BCE5-4258-AD9C-4BE1B63BF8B8}"/>
                </a:ext>
              </a:extLst>
            </p:cNvPr>
            <p:cNvSpPr/>
            <p:nvPr/>
          </p:nvSpPr>
          <p:spPr>
            <a:xfrm>
              <a:off x="8379201" y="3228352"/>
              <a:ext cx="2069053" cy="4077704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5025A-0387-4B0E-A1A6-AC0967700908}"/>
                </a:ext>
              </a:extLst>
            </p:cNvPr>
            <p:cNvSpPr/>
            <p:nvPr/>
          </p:nvSpPr>
          <p:spPr>
            <a:xfrm>
              <a:off x="6310148" y="3670316"/>
              <a:ext cx="2069054" cy="363574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DF2F2-2AAF-423B-9C1A-E3CA37AC6BBB}"/>
                </a:ext>
              </a:extLst>
            </p:cNvPr>
            <p:cNvSpPr/>
            <p:nvPr/>
          </p:nvSpPr>
          <p:spPr>
            <a:xfrm>
              <a:off x="4268044" y="4066275"/>
              <a:ext cx="2042102" cy="323978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AC203-2011-4453-B617-FFB3DD1E00E9}"/>
                </a:ext>
              </a:extLst>
            </p:cNvPr>
            <p:cNvSpPr/>
            <p:nvPr/>
          </p:nvSpPr>
          <p:spPr>
            <a:xfrm>
              <a:off x="2212547" y="4497251"/>
              <a:ext cx="2055497" cy="28286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4082F2-4BAD-44A6-AF6A-9285015585DB}"/>
                </a:ext>
              </a:extLst>
            </p:cNvPr>
            <p:cNvSpPr txBox="1"/>
            <p:nvPr/>
          </p:nvSpPr>
          <p:spPr>
            <a:xfrm>
              <a:off x="2718799" y="3709017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Months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A7B38-9CD0-43B0-BBE2-116116D27F63}"/>
                </a:ext>
              </a:extLst>
            </p:cNvPr>
            <p:cNvSpPr txBox="1"/>
            <p:nvPr/>
          </p:nvSpPr>
          <p:spPr>
            <a:xfrm>
              <a:off x="4787853" y="3281568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 Year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B5A58-2E50-4E36-9C18-683C49ADB133}"/>
                </a:ext>
              </a:extLst>
            </p:cNvPr>
            <p:cNvSpPr txBox="1"/>
            <p:nvPr/>
          </p:nvSpPr>
          <p:spPr>
            <a:xfrm>
              <a:off x="6856907" y="2854119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1FE9C-E64F-4162-9D3C-92C1C5F8837A}"/>
                </a:ext>
              </a:extLst>
            </p:cNvPr>
            <p:cNvSpPr txBox="1"/>
            <p:nvPr/>
          </p:nvSpPr>
          <p:spPr>
            <a:xfrm>
              <a:off x="8925961" y="2426670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8AC5A9-0842-4658-BC2E-35021DD23B42}"/>
                </a:ext>
              </a:extLst>
            </p:cNvPr>
            <p:cNvSpPr txBox="1"/>
            <p:nvPr/>
          </p:nvSpPr>
          <p:spPr>
            <a:xfrm>
              <a:off x="2384329" y="4690110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F4336-1E53-4C94-B9F9-64022E9A4E9B}"/>
                </a:ext>
              </a:extLst>
            </p:cNvPr>
            <p:cNvSpPr txBox="1"/>
            <p:nvPr/>
          </p:nvSpPr>
          <p:spPr>
            <a:xfrm>
              <a:off x="4449454" y="4266045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Completed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FBB3F7-71B3-4ED7-A2C7-0F40D26452D1}"/>
                </a:ext>
              </a:extLst>
            </p:cNvPr>
            <p:cNvSpPr txBox="1"/>
            <p:nvPr/>
          </p:nvSpPr>
          <p:spPr>
            <a:xfrm>
              <a:off x="6514579" y="3841980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Leading consulting firm in South African market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DCFBA-B190-45F7-864C-F7236E8FB0CA}"/>
                </a:ext>
              </a:extLst>
            </p:cNvPr>
            <p:cNvSpPr txBox="1"/>
            <p:nvPr/>
          </p:nvSpPr>
          <p:spPr>
            <a:xfrm>
              <a:off x="8579704" y="3417915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Planning for Africa expansion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689F91-6EBC-48E1-9C62-F168499A5E43}"/>
              </a:ext>
            </a:extLst>
          </p:cNvPr>
          <p:cNvSpPr txBox="1"/>
          <p:nvPr/>
        </p:nvSpPr>
        <p:spPr>
          <a:xfrm>
            <a:off x="2136452" y="47836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Client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AF1C4-A7E7-4B5F-9DD5-AC4FACC82F9B}"/>
              </a:ext>
            </a:extLst>
          </p:cNvPr>
          <p:cNvSpPr txBox="1"/>
          <p:nvPr/>
        </p:nvSpPr>
        <p:spPr>
          <a:xfrm>
            <a:off x="4218981" y="46451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 Clients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EEF43-4937-4EF2-8BC3-F9D7E6DCBF61}"/>
              </a:ext>
            </a:extLst>
          </p:cNvPr>
          <p:cNvSpPr txBox="1"/>
          <p:nvPr/>
        </p:nvSpPr>
        <p:spPr>
          <a:xfrm>
            <a:off x="6286957" y="42119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18 Clients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F2422-3B42-4934-A129-AB425A6EED3C}"/>
              </a:ext>
            </a:extLst>
          </p:cNvPr>
          <p:cNvSpPr txBox="1"/>
          <p:nvPr/>
        </p:nvSpPr>
        <p:spPr>
          <a:xfrm>
            <a:off x="8330138" y="36182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35 Clients</a:t>
            </a:r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2EEE84E3-B790-405D-A504-0ADB039DB4A8}"/>
              </a:ext>
            </a:extLst>
          </p:cNvPr>
          <p:cNvSpPr/>
          <p:nvPr/>
        </p:nvSpPr>
        <p:spPr>
          <a:xfrm>
            <a:off x="8823193" y="4922101"/>
            <a:ext cx="769709" cy="156657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14">
            <a:extLst>
              <a:ext uri="{FF2B5EF4-FFF2-40B4-BE49-F238E27FC236}">
                <a16:creationId xmlns:a16="http://schemas.microsoft.com/office/drawing/2014/main" id="{4A095D24-4E11-4CE0-A392-F52331422510}"/>
              </a:ext>
            </a:extLst>
          </p:cNvPr>
          <p:cNvSpPr/>
          <p:nvPr/>
        </p:nvSpPr>
        <p:spPr>
          <a:xfrm>
            <a:off x="6759360" y="5364978"/>
            <a:ext cx="742333" cy="966105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9823AE79-D6E6-4DBB-8D1B-F0C31846A588}"/>
              </a:ext>
            </a:extLst>
          </p:cNvPr>
          <p:cNvSpPr/>
          <p:nvPr/>
        </p:nvSpPr>
        <p:spPr>
          <a:xfrm>
            <a:off x="4652167" y="5445129"/>
            <a:ext cx="845562" cy="80580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3986BAF2-67B9-46CC-BEC8-3D029AD03E8B}"/>
              </a:ext>
            </a:extLst>
          </p:cNvPr>
          <p:cNvSpPr/>
          <p:nvPr/>
        </p:nvSpPr>
        <p:spPr>
          <a:xfrm rot="2700000">
            <a:off x="2724243" y="5411257"/>
            <a:ext cx="536350" cy="97885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8E3AF0-EFA4-4D11-857E-18D57E4F6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8"/>
    </mc:Choice>
    <mc:Fallback xmlns="">
      <p:transition spd="slow" advTm="4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Competitors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-96277" y="1312061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88740E-8B13-40F3-89D8-5F34A3AEABA2}"/>
              </a:ext>
            </a:extLst>
          </p:cNvPr>
          <p:cNvGrpSpPr/>
          <p:nvPr/>
        </p:nvGrpSpPr>
        <p:grpSpPr>
          <a:xfrm>
            <a:off x="690279" y="5041094"/>
            <a:ext cx="2533392" cy="1477328"/>
            <a:chOff x="696120" y="4945151"/>
            <a:chExt cx="253339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2C74D4-75C6-41D1-ACF9-3817693EA3D5}"/>
                </a:ext>
              </a:extLst>
            </p:cNvPr>
            <p:cNvGrpSpPr/>
            <p:nvPr/>
          </p:nvGrpSpPr>
          <p:grpSpPr>
            <a:xfrm>
              <a:off x="696120" y="4945151"/>
              <a:ext cx="2517958" cy="1477328"/>
              <a:chOff x="591750" y="4882491"/>
              <a:chExt cx="2517958" cy="147732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ADD29-63EC-42CD-9A85-516DFAAD3253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9762B-FDB0-4F7E-9042-95117CE871DE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Intelligent Business cloud to conduct business. Large company with a lot of available resources.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EB0D3E-920A-473B-AEC3-2EE1248A4F97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Celonis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012DE8-4949-47CA-9CEE-045C201286C7}"/>
                </a:ext>
              </a:extLst>
            </p:cNvPr>
            <p:cNvCxnSpPr/>
            <p:nvPr/>
          </p:nvCxnSpPr>
          <p:spPr>
            <a:xfrm>
              <a:off x="784153" y="5545939"/>
              <a:ext cx="2445359" cy="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1B57554-777C-4A74-AF0D-44954BA10355}"/>
              </a:ext>
            </a:extLst>
          </p:cNvPr>
          <p:cNvGrpSpPr/>
          <p:nvPr/>
        </p:nvGrpSpPr>
        <p:grpSpPr>
          <a:xfrm>
            <a:off x="4695046" y="5045595"/>
            <a:ext cx="2554363" cy="1477328"/>
            <a:chOff x="4695051" y="4962682"/>
            <a:chExt cx="2554363" cy="1477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217C34-C900-4D37-94ED-A2FF49315ABC}"/>
                </a:ext>
              </a:extLst>
            </p:cNvPr>
            <p:cNvGrpSpPr/>
            <p:nvPr/>
          </p:nvGrpSpPr>
          <p:grpSpPr>
            <a:xfrm>
              <a:off x="4695051" y="4962682"/>
              <a:ext cx="2517958" cy="1477328"/>
              <a:chOff x="591750" y="4882491"/>
              <a:chExt cx="2517958" cy="147732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3816C4-F9AB-4778-AAE0-6B9261183247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CA503-BD50-4528-AAC4-A9112B36DD60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Enable users to use existing data from ERP and CRM software. Offer online and offline solutions.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F21196-8EC2-4A4F-81E3-02909BE51184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UiPath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1FB78F-F4BE-4DF9-BDC0-49BCDDC0A1F6}"/>
                </a:ext>
              </a:extLst>
            </p:cNvPr>
            <p:cNvCxnSpPr/>
            <p:nvPr/>
          </p:nvCxnSpPr>
          <p:spPr>
            <a:xfrm>
              <a:off x="4804055" y="5545939"/>
              <a:ext cx="2445359" cy="1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FAEBD3-E7EB-4865-BD6F-4E3035537A2B}"/>
              </a:ext>
            </a:extLst>
          </p:cNvPr>
          <p:cNvGrpSpPr/>
          <p:nvPr/>
        </p:nvGrpSpPr>
        <p:grpSpPr>
          <a:xfrm>
            <a:off x="8675258" y="5041163"/>
            <a:ext cx="2519343" cy="1477328"/>
            <a:chOff x="8649259" y="4978153"/>
            <a:chExt cx="2519343" cy="14773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F44B03-18CC-4F37-B9BC-932DAB436EF3}"/>
                </a:ext>
              </a:extLst>
            </p:cNvPr>
            <p:cNvGrpSpPr/>
            <p:nvPr/>
          </p:nvGrpSpPr>
          <p:grpSpPr>
            <a:xfrm>
              <a:off x="8649259" y="4978153"/>
              <a:ext cx="2517958" cy="1477328"/>
              <a:chOff x="591750" y="4882491"/>
              <a:chExt cx="251795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40DB3B-2410-4582-A416-5F65A5BF6FD6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5B735-3BD0-4327-945D-67F6F6E55F67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solutions for average hardware and looking at expanding beyond USA, Europe and Asia.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2BBB9-3502-43D7-9D67-FC35F89BBAD2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3"/>
                    </a:solidFill>
                    <a:cs typeface="Arial" pitchFamily="34" charset="0"/>
                  </a:rPr>
                  <a:t>Minit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C6304-2FF3-46E9-9146-00876D2AB5DD}"/>
                </a:ext>
              </a:extLst>
            </p:cNvPr>
            <p:cNvCxnSpPr/>
            <p:nvPr/>
          </p:nvCxnSpPr>
          <p:spPr>
            <a:xfrm>
              <a:off x="8723243" y="5554218"/>
              <a:ext cx="2445359" cy="1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474811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BE2FCF5F-3C25-461D-9477-CBAF2D6F2112}"/>
              </a:ext>
            </a:extLst>
          </p:cNvPr>
          <p:cNvSpPr txBox="1"/>
          <p:nvPr/>
        </p:nvSpPr>
        <p:spPr>
          <a:xfrm>
            <a:off x="1461150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5719192" y="2248162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121684" y="349726"/>
            <a:ext cx="47994" cy="3844866"/>
          </a:xfrm>
          <a:prstGeom prst="bentConnector3">
            <a:avLst>
              <a:gd name="adj1" fmla="val 576310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6545549-E3C2-44B1-9F19-F3741AFF2AA6}"/>
              </a:ext>
            </a:extLst>
          </p:cNvPr>
          <p:cNvSpPr txBox="1"/>
          <p:nvPr/>
        </p:nvSpPr>
        <p:spPr>
          <a:xfrm>
            <a:off x="9384114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Europe</a:t>
            </a:r>
          </a:p>
        </p:txBody>
      </p:sp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/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" name="Competitors">
            <a:hlinkClick r:id="" action="ppaction://media"/>
            <a:extLst>
              <a:ext uri="{FF2B5EF4-FFF2-40B4-BE49-F238E27FC236}">
                <a16:creationId xmlns:a16="http://schemas.microsoft.com/office/drawing/2014/main" id="{201E86D6-62DB-4E05-9608-26881A44775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371.41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358C2-3092-49AE-906D-9A5DB42B4151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33028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00"/>
    </mc:Choice>
    <mc:Fallback xmlns="">
      <p:transition spd="slow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Risk Mitigation Strategies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483972"/>
            <a:chOff x="1280970" y="2069669"/>
            <a:chExt cx="3198831" cy="4839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Overpriced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Asking too much for the target market.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Skills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200" dirty="0">
                  <a:solidFill>
                    <a:schemeClr val="bg1"/>
                  </a:solidFill>
                  <a:cs typeface="Arial" pitchFamily="34" charset="0"/>
                </a:rPr>
                <a:t>Developing countries without proper education may lead to insufficient skills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Equipment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Importing equipment and processes not having data sampling capabilities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483972"/>
            <a:chOff x="1258110" y="4650181"/>
            <a:chExt cx="3221691" cy="48397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Over-Competitive market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Expanding competition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Block Arc 11">
            <a:extLst>
              <a:ext uri="{FF2B5EF4-FFF2-40B4-BE49-F238E27FC236}">
                <a16:creationId xmlns:a16="http://schemas.microsoft.com/office/drawing/2014/main" id="{90D5E480-EF06-45D8-A2BB-1B69B25E8F62}"/>
              </a:ext>
            </a:extLst>
          </p:cNvPr>
          <p:cNvSpPr/>
          <p:nvPr/>
        </p:nvSpPr>
        <p:spPr>
          <a:xfrm rot="10800000">
            <a:off x="1282828" y="2090116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A874A17D-55CE-46F0-B1FA-0C19661BE4CD}"/>
              </a:ext>
            </a:extLst>
          </p:cNvPr>
          <p:cNvSpPr/>
          <p:nvPr/>
        </p:nvSpPr>
        <p:spPr>
          <a:xfrm rot="5400000">
            <a:off x="1241524" y="5245721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C883A1EB-5521-495D-861E-0EE96B548CBE}"/>
              </a:ext>
            </a:extLst>
          </p:cNvPr>
          <p:cNvSpPr>
            <a:spLocks noChangeAspect="1"/>
          </p:cNvSpPr>
          <p:nvPr/>
        </p:nvSpPr>
        <p:spPr>
          <a:xfrm>
            <a:off x="1283710" y="427506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Risks">
            <a:hlinkClick r:id="" action="ppaction://media"/>
            <a:extLst>
              <a:ext uri="{FF2B5EF4-FFF2-40B4-BE49-F238E27FC236}">
                <a16:creationId xmlns:a16="http://schemas.microsoft.com/office/drawing/2014/main" id="{4E5AED73-8B78-4830-9C8A-EA107B954DF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0131.42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1926" y="62484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03D51-2FC2-4228-9391-7D9AE3DA9CB6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176717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0"/>
    </mc:Choice>
    <mc:Fallback xmlns="">
      <p:transition spd="slow" advTm="5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Cash to cash cycle.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675581" y="19298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496241" y="1811936"/>
            <a:ext cx="3816435" cy="1015663"/>
            <a:chOff x="3017859" y="4283314"/>
            <a:chExt cx="190885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start-up cost estimation for this is </a:t>
              </a:r>
              <a:r>
                <a:rPr lang="en-ZA" sz="14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 873 164</a:t>
              </a:r>
            </a:p>
            <a:p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15% </a:t>
              </a:r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safety capital.</a:t>
              </a:r>
              <a:endPara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Investment needed rounded to </a:t>
              </a:r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 1 000 000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Start-up capital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680369" y="3517383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584776"/>
            <a:chOff x="3017859" y="4283314"/>
            <a:chExt cx="1908852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month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675581" y="5086722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584776"/>
            <a:chOff x="3017859" y="4283314"/>
            <a:chExt cx="1908852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Cash to Cash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1015663"/>
            <a:chOff x="3017859" y="4283314"/>
            <a:chExt cx="1908852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Consultation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R5 000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 software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R20 000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Monthly subscription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R3 500. 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Costing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584776"/>
            <a:chOff x="3017859" y="4283314"/>
            <a:chExt cx="1908852" cy="5847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Launch and logistics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6203480" y="44610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5696517" y="371520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5" name="Finances (CG) 1">
            <a:hlinkClick r:id="" action="ppaction://media"/>
            <a:extLst>
              <a:ext uri="{FF2B5EF4-FFF2-40B4-BE49-F238E27FC236}">
                <a16:creationId xmlns:a16="http://schemas.microsoft.com/office/drawing/2014/main" id="{5AE1DEC5-72A0-40DC-8554-D3B0A5EAB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1215" y="62136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7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00"/>
    </mc:Choice>
    <mc:Fallback xmlns="">
      <p:transition spd="slow" advTm="5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8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B35A76-2DB4-43E7-ACD8-C8FC8AE9A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Content Placeholder 3" descr="Calendar&#10;&#10;Description automatically generated">
            <a:extLst>
              <a:ext uri="{FF2B5EF4-FFF2-40B4-BE49-F238E27FC236}">
                <a16:creationId xmlns:a16="http://schemas.microsoft.com/office/drawing/2014/main" id="{AB19C653-957B-41BC-8A89-CFCB31B2D44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72"/>
          <a:stretch/>
        </p:blipFill>
        <p:spPr>
          <a:xfrm>
            <a:off x="300990" y="1266825"/>
            <a:ext cx="5640706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F41FA-ED58-42F0-8F22-32272FC8C24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5330" b="3"/>
          <a:stretch/>
        </p:blipFill>
        <p:spPr>
          <a:xfrm>
            <a:off x="6130289" y="1266825"/>
            <a:ext cx="5760721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25315-AD95-47FE-BE1B-F9A0749A7280}"/>
              </a:ext>
            </a:extLst>
          </p:cNvPr>
          <p:cNvSpPr txBox="1"/>
          <p:nvPr/>
        </p:nvSpPr>
        <p:spPr>
          <a:xfrm>
            <a:off x="3790951" y="202206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u="sng" dirty="0"/>
              <a:t>Five year forecast.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E3938-94B1-40E0-9C49-3EDA6BC530A6}"/>
              </a:ext>
            </a:extLst>
          </p:cNvPr>
          <p:cNvSpPr txBox="1"/>
          <p:nvPr/>
        </p:nvSpPr>
        <p:spPr>
          <a:xfrm>
            <a:off x="990600" y="1333500"/>
            <a:ext cx="38957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err="1"/>
              <a:t>Abstineatis</a:t>
            </a:r>
            <a:endParaRPr lang="en-ZA" b="1" dirty="0"/>
          </a:p>
        </p:txBody>
      </p:sp>
      <p:pic>
        <p:nvPicPr>
          <p:cNvPr id="2" name="(CG) Financials 2">
            <a:hlinkClick r:id="" action="ppaction://media"/>
            <a:extLst>
              <a:ext uri="{FF2B5EF4-FFF2-40B4-BE49-F238E27FC236}">
                <a16:creationId xmlns:a16="http://schemas.microsoft.com/office/drawing/2014/main" id="{64DADBED-6061-4CD8-A857-5C385518A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478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9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00"/>
    </mc:Choice>
    <mc:Fallback xmlns="">
      <p:transition spd="slow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3403</TotalTime>
  <Words>420</Words>
  <Application>Microsoft Office PowerPoint</Application>
  <PresentationFormat>Widescreen</PresentationFormat>
  <Paragraphs>103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Abstineatis</dc:title>
  <dc:creator>Rinus Fleischman;Hannes Piek;Stiaan Gerber</dc:creator>
  <cp:lastModifiedBy>stiaan gerber</cp:lastModifiedBy>
  <cp:revision>219</cp:revision>
  <dcterms:created xsi:type="dcterms:W3CDTF">2019-01-14T06:35:35Z</dcterms:created>
  <dcterms:modified xsi:type="dcterms:W3CDTF">2020-11-15T15:59:40Z</dcterms:modified>
</cp:coreProperties>
</file>